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20" name="Shape 20"/>
          <p:cNvSpPr/>
          <p:nvPr>
            <p:ph type="body" idx="4294967295"/>
          </p:nvPr>
        </p:nvSpPr>
        <p:spPr>
          <a:xfrm>
            <a:off x="420257" y="525693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defRPr spc="-79"/>
            </a:lvl1pPr>
          </a:lstStyle>
          <a:p>
            <a:pPr lvl="0">
              <a:defRPr b="0" spc="0" sz="1800"/>
            </a:pPr>
            <a:r>
              <a:rPr b="1" spc="-79" sz="2000"/>
              <a:t>Методология оценки стоимости стартапа</a:t>
            </a:r>
          </a:p>
        </p:txBody>
      </p:sp>
      <p:sp>
        <p:nvSpPr>
          <p:cNvPr id="21" name="Shape 21"/>
          <p:cNvSpPr/>
          <p:nvPr/>
        </p:nvSpPr>
        <p:spPr>
          <a:xfrm>
            <a:off x="588425" y="2594382"/>
            <a:ext cx="2603508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2" name="Shape 22"/>
          <p:cNvSpPr/>
          <p:nvPr/>
        </p:nvSpPr>
        <p:spPr>
          <a:xfrm>
            <a:off x="588425" y="2645182"/>
            <a:ext cx="2603508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Затратный подход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Asset-based approach)</a:t>
            </a:r>
          </a:p>
        </p:txBody>
      </p:sp>
      <p:sp>
        <p:nvSpPr>
          <p:cNvPr id="23" name="Shape 23"/>
          <p:cNvSpPr/>
          <p:nvPr/>
        </p:nvSpPr>
        <p:spPr>
          <a:xfrm>
            <a:off x="6639169" y="2594382"/>
            <a:ext cx="2603509" cy="497875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4" name="Shape 24"/>
          <p:cNvSpPr/>
          <p:nvPr/>
        </p:nvSpPr>
        <p:spPr>
          <a:xfrm>
            <a:off x="6639169" y="2645182"/>
            <a:ext cx="2603509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Рыночный подход 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Market approach)</a:t>
            </a:r>
          </a:p>
        </p:txBody>
      </p:sp>
      <p:sp>
        <p:nvSpPr>
          <p:cNvPr id="25" name="Shape 25"/>
          <p:cNvSpPr/>
          <p:nvPr/>
        </p:nvSpPr>
        <p:spPr>
          <a:xfrm>
            <a:off x="3613796" y="2594382"/>
            <a:ext cx="2603509" cy="497875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6" name="Shape 26"/>
          <p:cNvSpPr/>
          <p:nvPr/>
        </p:nvSpPr>
        <p:spPr>
          <a:xfrm>
            <a:off x="3613796" y="2645182"/>
            <a:ext cx="2603509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Доходный подход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DCF approach)</a:t>
            </a:r>
          </a:p>
        </p:txBody>
      </p:sp>
      <p:sp>
        <p:nvSpPr>
          <p:cNvPr id="27" name="Shape 27"/>
          <p:cNvSpPr/>
          <p:nvPr/>
        </p:nvSpPr>
        <p:spPr>
          <a:xfrm>
            <a:off x="588425" y="3205386"/>
            <a:ext cx="2603508" cy="192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EV</a:t>
            </a:r>
            <a:r>
              <a:rPr sz="1000"/>
              <a:t> = Стоимость активов за вычетом стоимости пассивов 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Оценка стоимости активов часто находится с помощью восстановительного метода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Суть восстановительного метода заключается в калькуляции всех затраченных ресурсов (труд, капитал), которые были затрачены для создания всех материальных и нематериальных активов</a:t>
            </a:r>
          </a:p>
        </p:txBody>
      </p:sp>
      <p:sp>
        <p:nvSpPr>
          <p:cNvPr id="28" name="Shape 28"/>
          <p:cNvSpPr/>
          <p:nvPr/>
        </p:nvSpPr>
        <p:spPr>
          <a:xfrm>
            <a:off x="3613796" y="3205387"/>
            <a:ext cx="2603509" cy="1386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EV</a:t>
            </a:r>
            <a:r>
              <a:rPr sz="1000"/>
              <a:t> = Прогнозное значение чистой приведенной стоимости (</a:t>
            </a:r>
            <a:r>
              <a:rPr sz="1000"/>
              <a:t>NPV) </a:t>
            </a:r>
            <a:r>
              <a:rPr sz="1000"/>
              <a:t>от деятельности бизнеса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NPV </a:t>
            </a:r>
            <a:r>
              <a:rPr sz="1000"/>
              <a:t>определяется как сумма дисконтированных чистых денежных потоков </a:t>
            </a:r>
            <a:r>
              <a:rPr sz="1000"/>
              <a:t>(Discounted Cash Flow)</a:t>
            </a:r>
            <a:r>
              <a:rPr b="1" sz="1000"/>
              <a:t> </a:t>
            </a:r>
            <a:r>
              <a:rPr sz="1000"/>
              <a:t>за фиксированный период и </a:t>
            </a:r>
            <a:r>
              <a:rPr sz="1000"/>
              <a:t>Terminal Value </a:t>
            </a:r>
            <a:r>
              <a:rPr sz="1000"/>
              <a:t>с учетом затраченных инвестиций</a:t>
            </a:r>
          </a:p>
        </p:txBody>
      </p:sp>
      <p:sp>
        <p:nvSpPr>
          <p:cNvPr id="29" name="Shape 29"/>
          <p:cNvSpPr/>
          <p:nvPr/>
        </p:nvSpPr>
        <p:spPr>
          <a:xfrm>
            <a:off x="6639169" y="3205386"/>
            <a:ext cx="2603509" cy="192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EV</a:t>
            </a:r>
            <a:r>
              <a:rPr sz="1000"/>
              <a:t> = </a:t>
            </a:r>
            <a:r>
              <a:rPr sz="1000"/>
              <a:t>&lt;</a:t>
            </a:r>
            <a:r>
              <a:rPr sz="1000"/>
              <a:t>Показатель</a:t>
            </a:r>
            <a:r>
              <a:rPr sz="1000"/>
              <a:t> </a:t>
            </a:r>
            <a:r>
              <a:rPr sz="1000"/>
              <a:t>деятельности бизнеса</a:t>
            </a:r>
            <a:r>
              <a:rPr sz="1000"/>
              <a:t>&gt; x &lt;</a:t>
            </a:r>
            <a:r>
              <a:rPr sz="1000"/>
              <a:t>Мультипликатор</a:t>
            </a:r>
            <a:r>
              <a:rPr sz="1000"/>
              <a:t>&gt;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Примеры мультипликаторов: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&lt;EV/EBITDA&gt; коэффициент "стоимость компании / прибыль до налогов, процентов и амортизации"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&lt;EV/Sales&gt; коэффициент "стоимость компании / выручка"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&lt;EV/Net Income&gt; коэффициент "стоимость компании / чистая прибыль" </a:t>
            </a:r>
          </a:p>
        </p:txBody>
      </p:sp>
      <p:sp>
        <p:nvSpPr>
          <p:cNvPr id="30" name="Shape 30"/>
          <p:cNvSpPr/>
          <p:nvPr/>
        </p:nvSpPr>
        <p:spPr>
          <a:xfrm>
            <a:off x="381000" y="1437101"/>
            <a:ext cx="207425" cy="516792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31" name="Shape 31"/>
          <p:cNvSpPr/>
          <p:nvPr/>
        </p:nvSpPr>
        <p:spPr>
          <a:xfrm>
            <a:off x="660401" y="1437099"/>
            <a:ext cx="207426" cy="516792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32" name="Shape 32"/>
          <p:cNvSpPr/>
          <p:nvPr/>
        </p:nvSpPr>
        <p:spPr>
          <a:xfrm>
            <a:off x="939803" y="1437098"/>
            <a:ext cx="207425" cy="516792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33" name="Shape 33"/>
          <p:cNvSpPr/>
          <p:nvPr/>
        </p:nvSpPr>
        <p:spPr>
          <a:xfrm>
            <a:off x="490057" y="1990469"/>
            <a:ext cx="206022" cy="79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34" name="Shape 34"/>
          <p:cNvSpPr/>
          <p:nvPr/>
        </p:nvSpPr>
        <p:spPr>
          <a:xfrm>
            <a:off x="759339" y="1991945"/>
            <a:ext cx="4154422" cy="599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6006"/>
                </a:lnTo>
                <a:lnTo>
                  <a:pt x="21600" y="16006"/>
                </a:lnTo>
                <a:lnTo>
                  <a:pt x="21600" y="21600"/>
                </a:lnTo>
              </a:path>
            </a:pathLst>
          </a:custGeom>
          <a:ln>
            <a:solidFill>
              <a:srgbClr val="AFCAEB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35" name="Shape 35"/>
          <p:cNvSpPr/>
          <p:nvPr/>
        </p:nvSpPr>
        <p:spPr>
          <a:xfrm>
            <a:off x="1050690" y="1992542"/>
            <a:ext cx="6852874" cy="592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026"/>
                </a:lnTo>
                <a:lnTo>
                  <a:pt x="21600" y="10026"/>
                </a:lnTo>
                <a:lnTo>
                  <a:pt x="21600" y="21600"/>
                </a:lnTo>
              </a:path>
            </a:pathLst>
          </a:custGeom>
          <a:ln>
            <a:solidFill>
              <a:srgbClr val="C2D7F0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38" name="Shape 38"/>
          <p:cNvSpPr/>
          <p:nvPr>
            <p:ph type="body" idx="4294967295"/>
          </p:nvPr>
        </p:nvSpPr>
        <p:spPr>
          <a:xfrm>
            <a:off x="241300" y="525693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Оценка стоимости стартапа</a:t>
            </a:r>
          </a:p>
        </p:txBody>
      </p:sp>
      <p:sp>
        <p:nvSpPr>
          <p:cNvPr id="39" name="Shape 39"/>
          <p:cNvSpPr/>
          <p:nvPr/>
        </p:nvSpPr>
        <p:spPr>
          <a:xfrm>
            <a:off x="471800" y="1418189"/>
            <a:ext cx="2921425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40" name="Shape 40"/>
          <p:cNvSpPr/>
          <p:nvPr/>
        </p:nvSpPr>
        <p:spPr>
          <a:xfrm>
            <a:off x="471800" y="1456289"/>
            <a:ext cx="2921425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Затратный подход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Asset-based approach)</a:t>
            </a:r>
          </a:p>
        </p:txBody>
      </p:sp>
      <p:sp>
        <p:nvSpPr>
          <p:cNvPr id="41" name="Shape 41"/>
          <p:cNvSpPr/>
          <p:nvPr/>
        </p:nvSpPr>
        <p:spPr>
          <a:xfrm>
            <a:off x="6590279" y="1418189"/>
            <a:ext cx="2921424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42" name="Shape 42"/>
          <p:cNvSpPr/>
          <p:nvPr/>
        </p:nvSpPr>
        <p:spPr>
          <a:xfrm>
            <a:off x="6590279" y="1456289"/>
            <a:ext cx="2921424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Рыночный подход 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Market approach)</a:t>
            </a:r>
          </a:p>
        </p:txBody>
      </p:sp>
      <p:sp>
        <p:nvSpPr>
          <p:cNvPr id="43" name="Shape 43"/>
          <p:cNvSpPr/>
          <p:nvPr/>
        </p:nvSpPr>
        <p:spPr>
          <a:xfrm>
            <a:off x="3526806" y="1418189"/>
            <a:ext cx="2921424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44" name="Shape 44"/>
          <p:cNvSpPr/>
          <p:nvPr/>
        </p:nvSpPr>
        <p:spPr>
          <a:xfrm>
            <a:off x="3526806" y="1456289"/>
            <a:ext cx="2921424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Доходный подход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DCF approach)</a:t>
            </a:r>
          </a:p>
        </p:txBody>
      </p:sp>
      <p:sp>
        <p:nvSpPr>
          <p:cNvPr id="45" name="Shape 45"/>
          <p:cNvSpPr/>
          <p:nvPr/>
        </p:nvSpPr>
        <p:spPr>
          <a:xfrm>
            <a:off x="471800" y="2038287"/>
            <a:ext cx="2921425" cy="2110379"/>
          </a:xfrm>
          <a:prstGeom prst="rect">
            <a:avLst/>
          </a:prstGeom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grpSp>
        <p:nvGrpSpPr>
          <p:cNvPr id="48" name="Group 48"/>
          <p:cNvGrpSpPr/>
          <p:nvPr/>
        </p:nvGrpSpPr>
        <p:grpSpPr>
          <a:xfrm>
            <a:off x="3531040" y="2029790"/>
            <a:ext cx="2921424" cy="2110380"/>
            <a:chOff x="0" y="0"/>
            <a:chExt cx="2921423" cy="2110378"/>
          </a:xfrm>
        </p:grpSpPr>
        <p:sp>
          <p:nvSpPr>
            <p:cNvPr id="46" name="Shape 46"/>
            <p:cNvSpPr/>
            <p:nvPr/>
          </p:nvSpPr>
          <p:spPr>
            <a:xfrm>
              <a:off x="-1" y="0"/>
              <a:ext cx="2921425" cy="2110379"/>
            </a:xfrm>
            <a:prstGeom prst="rect">
              <a:avLst/>
            </a:prstGeom>
            <a:noFill/>
            <a:ln w="19050" cap="flat">
              <a:solidFill>
                <a:srgbClr val="8EB4E3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90000"/>
                </a:lnSpc>
                <a:defRPr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7" name="Shape 47"/>
            <p:cNvSpPr/>
            <p:nvPr/>
          </p:nvSpPr>
          <p:spPr>
            <a:xfrm>
              <a:off x="-1" y="0"/>
              <a:ext cx="2921425" cy="410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Затратный подход</a:t>
              </a:r>
              <a:endParaRPr sz="1400">
                <a:solidFill>
                  <a:srgbClr val="FFFFFF"/>
                </a:solidFill>
              </a:endParaRPr>
            </a:p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(</a:t>
              </a: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6594483" y="2038286"/>
            <a:ext cx="2921424" cy="2110380"/>
            <a:chOff x="0" y="0"/>
            <a:chExt cx="2921423" cy="2110378"/>
          </a:xfrm>
        </p:grpSpPr>
        <p:sp>
          <p:nvSpPr>
            <p:cNvPr id="49" name="Shape 49"/>
            <p:cNvSpPr/>
            <p:nvPr/>
          </p:nvSpPr>
          <p:spPr>
            <a:xfrm>
              <a:off x="-1" y="0"/>
              <a:ext cx="2921425" cy="2110379"/>
            </a:xfrm>
            <a:prstGeom prst="rect">
              <a:avLst/>
            </a:prstGeom>
            <a:noFill/>
            <a:ln w="19050" cap="flat">
              <a:solidFill>
                <a:srgbClr val="8EB4E3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90000"/>
                </a:lnSpc>
                <a:defRPr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0" name="Shape 50"/>
            <p:cNvSpPr/>
            <p:nvPr/>
          </p:nvSpPr>
          <p:spPr>
            <a:xfrm>
              <a:off x="-1" y="0"/>
              <a:ext cx="2921425" cy="410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Затратный подход</a:t>
              </a:r>
              <a:endParaRPr sz="1400">
                <a:solidFill>
                  <a:srgbClr val="FFFFFF"/>
                </a:solidFill>
              </a:endParaRPr>
            </a:p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(</a:t>
              </a: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3694201" y="4849735"/>
            <a:ext cx="2603509" cy="1111314"/>
            <a:chOff x="0" y="0"/>
            <a:chExt cx="2603507" cy="1111312"/>
          </a:xfrm>
        </p:grpSpPr>
        <p:sp>
          <p:nvSpPr>
            <p:cNvPr id="52" name="Shape 52"/>
            <p:cNvSpPr/>
            <p:nvPr/>
          </p:nvSpPr>
          <p:spPr>
            <a:xfrm>
              <a:off x="0" y="0"/>
              <a:ext cx="2603508" cy="1111313"/>
            </a:xfrm>
            <a:prstGeom prst="rect">
              <a:avLst/>
            </a:prstGeom>
            <a:noFill/>
            <a:ln w="19050" cap="flat">
              <a:solidFill>
                <a:srgbClr val="8EB4E3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50000"/>
                </a:lnSpc>
                <a:defRPr sz="1400">
                  <a:solidFill>
                    <a:srgbClr val="558ED5"/>
                  </a:solidFill>
                </a:defRPr>
              </a:pPr>
            </a:p>
          </p:txBody>
        </p:sp>
        <p:sp>
          <p:nvSpPr>
            <p:cNvPr id="53" name="Shape 53"/>
            <p:cNvSpPr/>
            <p:nvPr/>
          </p:nvSpPr>
          <p:spPr>
            <a:xfrm>
              <a:off x="0" y="285781"/>
              <a:ext cx="2603508" cy="5397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b="1" spc="-56" sz="1400">
                  <a:solidFill>
                    <a:srgbClr val="558ED5"/>
                  </a:solidFill>
                </a:rPr>
                <a:t>Интегральная оценка</a:t>
              </a:r>
              <a:endParaRPr b="1" spc="-72">
                <a:solidFill>
                  <a:srgbClr val="FFFFFF"/>
                </a:solidFill>
              </a:endParaRPr>
            </a:p>
            <a:p>
              <a:pPr lvl="0" algn="ctr">
                <a:lnSpc>
                  <a:spcPct val="150000"/>
                </a:lnSpc>
              </a:pPr>
              <a:r>
                <a:rPr b="1" spc="-56" sz="1400">
                  <a:solidFill>
                    <a:srgbClr val="558ED5"/>
                  </a:solidFill>
                </a:rPr>
                <a:t>EV = </a:t>
              </a:r>
              <a:r>
                <a:rPr b="1" spc="-56" sz="1400">
                  <a:solidFill>
                    <a:srgbClr val="558ED5"/>
                  </a:solidFill>
                </a:rPr>
                <a:t>???</a:t>
              </a:r>
            </a:p>
          </p:txBody>
        </p:sp>
      </p:grpSp>
      <p:sp>
        <p:nvSpPr>
          <p:cNvPr id="67" name="Shape 67"/>
          <p:cNvSpPr/>
          <p:nvPr/>
        </p:nvSpPr>
        <p:spPr>
          <a:xfrm>
            <a:off x="1931669" y="4157979"/>
            <a:ext cx="3063241" cy="681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941"/>
                </a:lnTo>
                <a:lnTo>
                  <a:pt x="21600" y="10941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/>
          <a:lstStyle/>
          <a:p>
            <a:pPr lvl="0"/>
          </a:p>
        </p:txBody>
      </p:sp>
      <p:sp>
        <p:nvSpPr>
          <p:cNvPr id="68" name="Shape 68"/>
          <p:cNvSpPr/>
          <p:nvPr/>
        </p:nvSpPr>
        <p:spPr>
          <a:xfrm>
            <a:off x="4994909" y="4157979"/>
            <a:ext cx="3059431" cy="681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0941"/>
                </a:lnTo>
                <a:lnTo>
                  <a:pt x="0" y="10941"/>
                </a:lnTo>
                <a:lnTo>
                  <a:pt x="0" y="21600"/>
                </a:lnTo>
              </a:path>
            </a:pathLst>
          </a:custGeom>
          <a:ln w="12700"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/>
          <a:lstStyle/>
          <a:p>
            <a:pPr lvl="0"/>
          </a:p>
        </p:txBody>
      </p:sp>
      <p:sp>
        <p:nvSpPr>
          <p:cNvPr id="69" name="Shape 69"/>
          <p:cNvSpPr/>
          <p:nvPr/>
        </p:nvSpPr>
        <p:spPr>
          <a:xfrm>
            <a:off x="4993680" y="4149499"/>
            <a:ext cx="1252" cy="6907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7200" y="7200"/>
                  <a:pt x="14400" y="14400"/>
                  <a:pt x="21600" y="21600"/>
                </a:cubicBezTo>
              </a:path>
            </a:pathLst>
          </a:custGeom>
          <a:ln w="12700"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/>
          <a:lstStyle/>
          <a:p>
            <a:pPr lvl="0"/>
          </a:p>
        </p:txBody>
      </p:sp>
      <p:grpSp>
        <p:nvGrpSpPr>
          <p:cNvPr id="60" name="Group 60"/>
          <p:cNvGrpSpPr/>
          <p:nvPr/>
        </p:nvGrpSpPr>
        <p:grpSpPr>
          <a:xfrm>
            <a:off x="4109294" y="2114900"/>
            <a:ext cx="1756444" cy="611643"/>
            <a:chOff x="0" y="0"/>
            <a:chExt cx="1756442" cy="611641"/>
          </a:xfrm>
        </p:grpSpPr>
        <p:sp>
          <p:nvSpPr>
            <p:cNvPr id="58" name="Shape 58"/>
            <p:cNvSpPr/>
            <p:nvPr/>
          </p:nvSpPr>
          <p:spPr>
            <a:xfrm>
              <a:off x="0" y="0"/>
              <a:ext cx="1756443" cy="611642"/>
            </a:xfrm>
            <a:prstGeom prst="rect">
              <a:avLst/>
            </a:prstGeom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9" name="Shape 59"/>
            <p:cNvSpPr/>
            <p:nvPr/>
          </p:nvSpPr>
          <p:spPr>
            <a:xfrm>
              <a:off x="0" y="0"/>
              <a:ext cx="1756443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t> </a:t>
              </a:r>
            </a:p>
          </p:txBody>
        </p:sp>
      </p:grpSp>
      <p:sp>
        <p:nvSpPr>
          <p:cNvPr id="61" name="Shape 61"/>
          <p:cNvSpPr/>
          <p:nvPr/>
        </p:nvSpPr>
        <p:spPr>
          <a:xfrm>
            <a:off x="4576986" y="3546538"/>
            <a:ext cx="73539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EV = ???</a:t>
            </a:r>
          </a:p>
        </p:txBody>
      </p:sp>
      <p:sp>
        <p:nvSpPr>
          <p:cNvPr id="62" name="Shape 62"/>
          <p:cNvSpPr/>
          <p:nvPr/>
        </p:nvSpPr>
        <p:spPr>
          <a:xfrm>
            <a:off x="3855098" y="2803157"/>
            <a:ext cx="2511838" cy="618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i="1" sz="800"/>
              <a:t>CF</a:t>
            </a:r>
            <a:r>
              <a:rPr baseline="-25000" i="1" sz="800"/>
              <a:t>i</a:t>
            </a:r>
            <a:r>
              <a:rPr i="1" sz="800"/>
              <a:t> </a:t>
            </a:r>
            <a:r>
              <a:rPr sz="800"/>
              <a:t>– </a:t>
            </a:r>
            <a:r>
              <a:rPr sz="800"/>
              <a:t>чистые денежные потоки</a:t>
            </a:r>
            <a:endParaRPr sz="800"/>
          </a:p>
          <a:p>
            <a:pPr lvl="0"/>
            <a:r>
              <a:rPr i="1" sz="800"/>
              <a:t>r</a:t>
            </a:r>
            <a:r>
              <a:rPr sz="800"/>
              <a:t> – </a:t>
            </a:r>
            <a:r>
              <a:rPr sz="800"/>
              <a:t>ставка дисконтирования</a:t>
            </a:r>
            <a:endParaRPr sz="800"/>
          </a:p>
          <a:p>
            <a:pPr lvl="0"/>
            <a:r>
              <a:rPr i="1" sz="800"/>
              <a:t>N </a:t>
            </a:r>
            <a:r>
              <a:rPr sz="800"/>
              <a:t>– </a:t>
            </a:r>
            <a:r>
              <a:rPr sz="800"/>
              <a:t>число периодов рассматриваемого горизонта</a:t>
            </a:r>
            <a:endParaRPr sz="800"/>
          </a:p>
          <a:p>
            <a:pPr lvl="0"/>
            <a:r>
              <a:rPr i="1" sz="800"/>
              <a:t>TV</a:t>
            </a:r>
            <a:r>
              <a:rPr sz="800"/>
              <a:t> – </a:t>
            </a:r>
            <a:r>
              <a:rPr sz="800"/>
              <a:t>Остаточная стоимость</a:t>
            </a:r>
            <a:r>
              <a:rPr sz="800"/>
              <a:t> (Terminal Value)</a:t>
            </a:r>
          </a:p>
        </p:txBody>
      </p:sp>
      <p:sp>
        <p:nvSpPr>
          <p:cNvPr id="63" name="Shape 63"/>
          <p:cNvSpPr/>
          <p:nvPr/>
        </p:nvSpPr>
        <p:spPr>
          <a:xfrm>
            <a:off x="1521982" y="3546538"/>
            <a:ext cx="73539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EV = ???</a:t>
            </a:r>
          </a:p>
        </p:txBody>
      </p:sp>
      <p:sp>
        <p:nvSpPr>
          <p:cNvPr id="64" name="Shape 64"/>
          <p:cNvSpPr/>
          <p:nvPr/>
        </p:nvSpPr>
        <p:spPr>
          <a:xfrm>
            <a:off x="7678794" y="3546538"/>
            <a:ext cx="73539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EV = ???</a:t>
            </a:r>
          </a:p>
        </p:txBody>
      </p:sp>
      <p:sp>
        <p:nvSpPr>
          <p:cNvPr id="65" name="Shape 65"/>
          <p:cNvSpPr/>
          <p:nvPr/>
        </p:nvSpPr>
        <p:spPr>
          <a:xfrm>
            <a:off x="1031548" y="2471480"/>
            <a:ext cx="2038146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i="1" sz="1100"/>
              <a:t>EV = </a:t>
            </a:r>
            <a:r>
              <a:rPr i="1" sz="1100"/>
              <a:t>Сумма затраченных ресурсов на создание активов - Пассивы</a:t>
            </a:r>
          </a:p>
        </p:txBody>
      </p:sp>
      <p:pic>
        <p:nvPicPr>
          <p:cNvPr id="66" name="image1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49236" y="2287225"/>
            <a:ext cx="2603509" cy="9505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